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3" r:id="rId28"/>
    <p:sldId id="282" r:id="rId29"/>
    <p:sldId id="284" r:id="rId30"/>
    <p:sldId id="289" r:id="rId31"/>
    <p:sldId id="285" r:id="rId32"/>
    <p:sldId id="286" r:id="rId33"/>
    <p:sldId id="287" r:id="rId34"/>
    <p:sldId id="288" r:id="rId35"/>
    <p:sldId id="290" r:id="rId36"/>
    <p:sldId id="291" r:id="rId37"/>
    <p:sldId id="292" r:id="rId38"/>
    <p:sldId id="293" r:id="rId39"/>
    <p:sldId id="295" r:id="rId40"/>
    <p:sldId id="294" r:id="rId41"/>
  </p:sldIdLst>
  <p:sldSz cx="12192000" cy="6858000"/>
  <p:notesSz cx="6858000" cy="9144000"/>
  <p:defaultTextStyle>
    <a:defPPr>
      <a:defRPr lang="en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56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892C4-03BD-6418-C1AB-384B802111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F20997-276E-B169-1CAE-AB1EEFB3F2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68531-716A-1701-DAA6-6297D352E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224F7-D62C-6720-4EB8-C80639B10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91610-7052-5313-84FD-3B8FFA3FB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862916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FC8AD-E912-FE72-F5AE-B3F5C4E54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4876DD-D027-1090-FB91-DAA03C0903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21FDE-7895-1D3A-7011-5D2F304F0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A02B-BF9D-9757-67FA-95C2FC6A8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FF9A1-BE73-DA15-3905-4925C239E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791487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0E23B2-D91F-BF0C-851C-3388090AB9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244776-D74D-43FE-FFB0-1EF989754D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73510-AF15-33F1-6B1A-5AE64958D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D3295-39CC-9E80-6788-E7C01F62E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C9A86-4F1F-80C1-D4B2-829BA6987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4030381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0909A-2427-5A4D-A603-44453385C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FEDBC-6F32-CBC2-52FD-A9EA9B174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34D08-9FD9-59AF-766D-C21B7F2F5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B949A-7DEF-07FE-7A16-F8AF88C42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706A7-F4D7-010B-DF8F-445F911FC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64441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E2A8A-9725-CF62-F34E-159AC239F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814B5-43D2-3DA3-0E46-477F8356E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F7E55-6EFE-BF5D-DB76-A2E2C4651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DC329-2AE1-E4F7-DE45-4F838121C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D9EF2-A380-3B1D-2932-385F4D7B6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631210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B1EE4-E67E-6F40-EB2C-75C3F9CA4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49551-D7C9-CBA6-3D62-964F90E7DD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E7888C-5A4D-7137-3E44-CA37C20787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780AF-DE11-46EE-3321-2BA007543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65D2C6-0265-E868-5EB6-47622787F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30D2D3-F544-DE5A-E6D6-7CBAFD44C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76154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ECD0B-4F57-B67B-850B-0690B9429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4AD6C-3BCD-3691-3598-3DB89D255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4D5CF3-6AEA-B14A-28D0-D18FD80F2D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2E4A6D-FEDE-6127-2F57-E02C2B6511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BC8ECB-C955-D55F-B8CE-A26891E84C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EFBF52-29B9-9EBB-5C57-442BC3259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7DA553-13C0-E9EC-56AA-B4838E4C1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35EB7B-B539-E8CD-9E67-46DAEC856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928803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AE03-5A11-411B-2AF9-4328A646D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830258-C23F-22B7-C0C5-D8EA052D2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CCE2AB-740F-8B7D-A4A0-BB233E26D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612094-5699-89B3-0D27-78815469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25009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0E1254-7495-AF43-71F1-4637746F6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293F75-17D4-AF16-1C25-B35B0C985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032337-4D88-3BD3-FAA7-594BB1D04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335375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D436B-563F-9CE0-979B-8E14CF235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061F6-2AC8-4472-9A34-0EB90C104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934AE-C619-938B-8925-25A8D79FA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ED9C64-53C8-CC2A-8CD6-036452BF3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8420DD-CBB7-4B0C-A3C3-BD95F8B8D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81F99C-2B8D-177B-120A-CF8A7945A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535521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87CF7-655A-97A0-E03B-4A04E76B7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D510A3-AAD1-5C73-90E6-3357757782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858A1D-E79B-B3E4-B74D-34B413EC9C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7F2CAE-C747-B082-4215-8873482A3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A224D1-10A5-156C-7A31-37E76B721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812B67-EF99-DC1A-9C2B-7BCBDB59A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71277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2AAA72-D046-3E2A-2278-874A2E11C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990AC-2223-46C5-95FD-2A810060F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35FAFD-85C7-2F25-79DE-D008F7FBB6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A37AA-6079-9242-A62B-BBCAFD6CAFC0}" type="datetimeFigureOut">
              <a:rPr lang="en-KZ" smtClean="0"/>
              <a:t>02.04.2023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377C-BD24-9EDE-5FBE-E36E47AA25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78448-174B-7DD3-E09A-D51DD6DD3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92A925-A9CB-1F49-9AB9-281BF11A972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288672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pple.com/documentation/foundation/urlsession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&#1048;&#1089;&#1090;&#1086;&#1095;&#1085;&#1080;&#1082;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FC4DF-7868-114A-AB6B-14BB6FF72F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KZ" dirty="0"/>
              <a:t>Lesson3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3046C8-C960-29C5-D021-2375972BA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28528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</a:rPr>
              <a:t>Networking, HTTP, REST, Mapping JSON, Codable, </a:t>
            </a:r>
            <a:r>
              <a:rPr lang="en-US" sz="1800" dirty="0" err="1">
                <a:effectLst/>
                <a:latin typeface="Calibri" panose="020F0502020204030204" pitchFamily="34" charset="0"/>
              </a:rPr>
              <a:t>URLSession</a:t>
            </a:r>
            <a:r>
              <a:rPr lang="en-US" sz="1800" dirty="0">
                <a:effectLst/>
                <a:latin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</a:rPr>
              <a:t>Alamofire</a:t>
            </a:r>
            <a:r>
              <a:rPr lang="en-US" sz="1800" dirty="0">
                <a:effectLst/>
                <a:latin typeface="Calibri" panose="020F0502020204030204" pitchFamily="34" charset="0"/>
              </a:rPr>
              <a:t>, Serialization</a:t>
            </a: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5059287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B278B-C271-174B-E9ED-6391F4891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E897345-CB77-772E-3B73-230662779A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07205"/>
            <a:ext cx="10515600" cy="3388178"/>
          </a:xfrm>
        </p:spPr>
      </p:pic>
    </p:spTree>
    <p:extLst>
      <p:ext uri="{BB962C8B-B14F-4D97-AF65-F5344CB8AC3E}">
        <p14:creationId xmlns:p14="http://schemas.microsoft.com/office/powerpoint/2010/main" val="570059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7B8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8C192B-46EE-074E-6820-C6B7F071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JSON</a:t>
            </a:r>
            <a:endParaRPr lang="en-US" sz="32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picture containing map&#10;&#10;Description automatically generated">
            <a:extLst>
              <a:ext uri="{FF2B5EF4-FFF2-40B4-BE49-F238E27FC236}">
                <a16:creationId xmlns:a16="http://schemas.microsoft.com/office/drawing/2014/main" id="{35EB2E8A-800A-99EA-9681-22D42165E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80225" y="640080"/>
            <a:ext cx="5784350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950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29228-100D-2DBB-5C61-DD89A2A33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b="1" dirty="0"/>
              <a:t>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B9993-759C-C7BD-EEE7-733A51BF4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NSURLSession</a:t>
            </a:r>
            <a:r>
              <a:rPr lang="en-US" dirty="0"/>
              <a:t>, </a:t>
            </a:r>
            <a:r>
              <a:rPr lang="en-US" dirty="0" err="1"/>
              <a:t>Alamofire</a:t>
            </a:r>
            <a:r>
              <a:rPr lang="en-US" dirty="0"/>
              <a:t>, </a:t>
            </a:r>
            <a:r>
              <a:rPr lang="en-US" dirty="0" err="1"/>
              <a:t>AFNetworking</a:t>
            </a:r>
            <a:r>
              <a:rPr lang="en-US" dirty="0"/>
              <a:t> and </a:t>
            </a:r>
            <a:r>
              <a:rPr lang="en-US" dirty="0" err="1"/>
              <a:t>etc</a:t>
            </a: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512910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C34ED-7C8E-586A-2F29-C7B004EBC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Задача создать сетевой слой? Каким образом?</a:t>
            </a:r>
            <a:endParaRPr lang="en-KZ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E3651-3233-8800-0841-5F780AD57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Архитектура</a:t>
            </a: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15513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5933E-C2F0-B925-D597-3380AEB89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Variants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8173A-AB5D-77D3-9C55-E76C5FBBE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Z" dirty="0"/>
              <a:t>1. Singleton</a:t>
            </a:r>
          </a:p>
          <a:p>
            <a:r>
              <a:rPr lang="en-KZ" dirty="0"/>
              <a:t>2. Manager</a:t>
            </a:r>
          </a:p>
          <a:p>
            <a:r>
              <a:rPr lang="en-KZ" dirty="0"/>
              <a:t>3.  etc</a:t>
            </a:r>
          </a:p>
        </p:txBody>
      </p:sp>
    </p:spTree>
    <p:extLst>
      <p:ext uri="{BB962C8B-B14F-4D97-AF65-F5344CB8AC3E}">
        <p14:creationId xmlns:p14="http://schemas.microsoft.com/office/powerpoint/2010/main" val="906973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B2345-472F-1192-4565-592B2F86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Идеальная сеть(Роман Бусыгин)</a:t>
            </a:r>
            <a:endParaRPr lang="en-KZ" b="1" dirty="0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071D0A4-4821-D262-38F7-FC82F05972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9963" y="1617555"/>
            <a:ext cx="6992569" cy="4351338"/>
          </a:xfrm>
        </p:spPr>
      </p:pic>
    </p:spTree>
    <p:extLst>
      <p:ext uri="{BB962C8B-B14F-4D97-AF65-F5344CB8AC3E}">
        <p14:creationId xmlns:p14="http://schemas.microsoft.com/office/powerpoint/2010/main" val="940811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BAEFF-FAB3-F80D-5A84-C6032ACBD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2) Создать протоколы</a:t>
            </a:r>
            <a:endParaRPr lang="en-KZ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1239A5-F137-DA48-EA5C-49A1AFD2E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36676"/>
            <a:ext cx="10275650" cy="358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650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8066C-6182-B052-3174-F308FCED9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3) Создать имплементации</a:t>
            </a:r>
            <a:endParaRPr lang="en-KZ" dirty="0"/>
          </a:p>
        </p:txBody>
      </p: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2EA83FF1-1822-C1A2-C476-95AAB600F3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6499"/>
            <a:ext cx="10515600" cy="376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439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C0336-C3DC-245A-C72A-A94C7BE5B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4) </a:t>
            </a:r>
            <a:r>
              <a:rPr lang="ru-RU" dirty="0" err="1"/>
              <a:t>Инжекшн</a:t>
            </a:r>
            <a:r>
              <a:rPr lang="ru-RU" dirty="0"/>
              <a:t> </a:t>
            </a:r>
            <a:r>
              <a:rPr lang="ru-RU" dirty="0" err="1"/>
              <a:t>готовоой</a:t>
            </a:r>
            <a:r>
              <a:rPr lang="ru-RU" dirty="0"/>
              <a:t> имплементации</a:t>
            </a:r>
            <a:endParaRPr lang="en-KZ" dirty="0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90CCB8D-C2E6-64F7-750E-FC0DD26819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6171" y="1927369"/>
            <a:ext cx="10515600" cy="367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291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B0DEC-CA5B-A3A6-987D-949C7016A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ru-RU" dirty="0"/>
              <a:t>) </a:t>
            </a:r>
            <a:r>
              <a:rPr lang="en-US" dirty="0" err="1"/>
              <a:t>Api</a:t>
            </a:r>
            <a:r>
              <a:rPr lang="en-US" dirty="0"/>
              <a:t> client</a:t>
            </a:r>
            <a:endParaRPr lang="en-KZ" dirty="0"/>
          </a:p>
        </p:txBody>
      </p: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2D0362A4-0536-74BA-A734-5A2ABFD60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66160"/>
            <a:ext cx="10515600" cy="387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888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FDA1F-9A09-A8C8-2D7C-790BBD91B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</a:t>
            </a:r>
            <a:br>
              <a:rPr lang="en-US" dirty="0"/>
            </a:b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05747-EB58-A930-0DA7-16505B0A8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network connections to send and receive data using transport and security protocols.</a:t>
            </a:r>
          </a:p>
          <a:p>
            <a:r>
              <a:rPr lang="en-US" b="0" i="0" dirty="0">
                <a:solidFill>
                  <a:srgbClr val="1D1D1F"/>
                </a:solidFill>
                <a:effectLst/>
                <a:latin typeface="SF Pro Text" pitchFamily="2" charset="0"/>
              </a:rPr>
              <a:t>Use this framework when you need direct access to protocols like TLS, TCP, and UDP for your custom application protocols. Continue to use </a:t>
            </a:r>
            <a:r>
              <a:rPr lang="en-US" b="0" i="0" u="none" strike="noStrike" dirty="0">
                <a:effectLst/>
                <a:latin typeface="SF Pro Text" pitchFamily="2" charset="0"/>
                <a:hlinkClick r:id="rId2"/>
              </a:rPr>
              <a:t>URLSession</a:t>
            </a:r>
            <a:r>
              <a:rPr lang="en-US" b="0" i="0" dirty="0">
                <a:solidFill>
                  <a:srgbClr val="1D1D1F"/>
                </a:solidFill>
                <a:effectLst/>
                <a:latin typeface="SF Pro Text" pitchFamily="2" charset="0"/>
              </a:rPr>
              <a:t>, which is built upon this framework, for loading HTTP- and URL-based resources.</a:t>
            </a:r>
            <a:br>
              <a:rPr lang="en-US" dirty="0"/>
            </a:br>
            <a:endParaRPr lang="en-US" dirty="0"/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669001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92AC7-7E19-0B5D-B441-70A7D17CA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b="1" dirty="0"/>
              <a:t>Forte API 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442C0-7DBD-9F2D-56CE-4AB1D4CD4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607710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C6B59-5617-F133-EDE9-3CDA48C41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URL Session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0E664E70-F54C-CA7E-EF27-E75961FD6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8208907" cy="4351338"/>
          </a:xfrm>
        </p:spPr>
      </p:pic>
    </p:spTree>
    <p:extLst>
      <p:ext uri="{BB962C8B-B14F-4D97-AF65-F5344CB8AC3E}">
        <p14:creationId xmlns:p14="http://schemas.microsoft.com/office/powerpoint/2010/main" val="40542562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EC7D3-ABD5-62D1-1EED-2A62AF28A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2B65178-9991-F339-BB6E-40DF18024B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8346" y="1825625"/>
            <a:ext cx="7875308" cy="4351338"/>
          </a:xfrm>
        </p:spPr>
      </p:pic>
    </p:spTree>
    <p:extLst>
      <p:ext uri="{BB962C8B-B14F-4D97-AF65-F5344CB8AC3E}">
        <p14:creationId xmlns:p14="http://schemas.microsoft.com/office/powerpoint/2010/main" val="2898640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B213B-4EB6-0404-AB18-DAE29C15D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F871987-844B-9263-2BCE-C40A6F346F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4128" y="1825625"/>
            <a:ext cx="8023743" cy="4351338"/>
          </a:xfrm>
        </p:spPr>
      </p:pic>
    </p:spTree>
    <p:extLst>
      <p:ext uri="{BB962C8B-B14F-4D97-AF65-F5344CB8AC3E}">
        <p14:creationId xmlns:p14="http://schemas.microsoft.com/office/powerpoint/2010/main" val="40099735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 with medium confidence">
            <a:extLst>
              <a:ext uri="{FF2B5EF4-FFF2-40B4-BE49-F238E27FC236}">
                <a16:creationId xmlns:a16="http://schemas.microsoft.com/office/drawing/2014/main" id="{1F26F480-8B47-C6F8-870D-AFD72003F5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7043" y="829883"/>
            <a:ext cx="8437914" cy="5198233"/>
          </a:xfrm>
        </p:spPr>
      </p:pic>
    </p:spTree>
    <p:extLst>
      <p:ext uri="{BB962C8B-B14F-4D97-AF65-F5344CB8AC3E}">
        <p14:creationId xmlns:p14="http://schemas.microsoft.com/office/powerpoint/2010/main" val="23739423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CCC29-7EE7-1C14-547A-2BD2E62E1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Text&#10;&#10;Description automatically generated with medium confidence">
            <a:extLst>
              <a:ext uri="{FF2B5EF4-FFF2-40B4-BE49-F238E27FC236}">
                <a16:creationId xmlns:a16="http://schemas.microsoft.com/office/drawing/2014/main" id="{71047742-DD75-BCE0-2B00-816835EB9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75722" y="1690688"/>
            <a:ext cx="3894567" cy="4351338"/>
          </a:xfrm>
        </p:spPr>
      </p:pic>
    </p:spTree>
    <p:extLst>
      <p:ext uri="{BB962C8B-B14F-4D97-AF65-F5344CB8AC3E}">
        <p14:creationId xmlns:p14="http://schemas.microsoft.com/office/powerpoint/2010/main" val="26843963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93600-5F8C-D8F6-F7BB-6D6A62DF0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C166976-350F-8D9B-7255-08227D318B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7978" y="1253331"/>
            <a:ext cx="8339482" cy="4351338"/>
          </a:xfrm>
        </p:spPr>
      </p:pic>
    </p:spTree>
    <p:extLst>
      <p:ext uri="{BB962C8B-B14F-4D97-AF65-F5344CB8AC3E}">
        <p14:creationId xmlns:p14="http://schemas.microsoft.com/office/powerpoint/2010/main" val="37010382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1ED2-3437-282C-DF74-0F0532C28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B0BCF96-2BF9-9077-6423-2B5A47F10D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1754" y="1825625"/>
            <a:ext cx="9988492" cy="4351338"/>
          </a:xfrm>
        </p:spPr>
      </p:pic>
    </p:spTree>
    <p:extLst>
      <p:ext uri="{BB962C8B-B14F-4D97-AF65-F5344CB8AC3E}">
        <p14:creationId xmlns:p14="http://schemas.microsoft.com/office/powerpoint/2010/main" val="115230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46E5B-4F02-CC92-B01E-77016C40C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9" name="Content Placeholder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85EE752-3931-1DB0-7000-B3B80DC558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61" y="338690"/>
            <a:ext cx="9378655" cy="6154185"/>
          </a:xfrm>
        </p:spPr>
      </p:pic>
    </p:spTree>
    <p:extLst>
      <p:ext uri="{BB962C8B-B14F-4D97-AF65-F5344CB8AC3E}">
        <p14:creationId xmlns:p14="http://schemas.microsoft.com/office/powerpoint/2010/main" val="31485009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BB069-D07B-7CDD-682E-64D5BD602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B59B9579-D395-231B-3852-6DA65611BC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5844" y="696515"/>
            <a:ext cx="8260311" cy="5464969"/>
          </a:xfrm>
        </p:spPr>
      </p:pic>
    </p:spTree>
    <p:extLst>
      <p:ext uri="{BB962C8B-B14F-4D97-AF65-F5344CB8AC3E}">
        <p14:creationId xmlns:p14="http://schemas.microsoft.com/office/powerpoint/2010/main" val="711019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87CFF9-D5C0-8A0E-5DE6-BD1FE4516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KZ" sz="3700"/>
              <a:t>Communication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75F63-6E7C-E883-0AF7-F4F31DB74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endParaRPr lang="en-US" sz="1500">
              <a:effectLst/>
            </a:endParaRPr>
          </a:p>
          <a:p>
            <a:r>
              <a:rPr lang="en-US" sz="1500">
                <a:effectLst/>
              </a:rPr>
              <a:t>1.</a:t>
            </a:r>
            <a:r>
              <a:rPr lang="en-US" sz="1500" b="1">
                <a:effectLst/>
              </a:rPr>
              <a:t>Request</a:t>
            </a:r>
            <a:r>
              <a:rPr lang="en-US" sz="1500">
                <a:effectLst/>
              </a:rPr>
              <a:t> - this is </a:t>
            </a:r>
            <a:r>
              <a:rPr lang="en-US" sz="1500" b="1" i="1">
                <a:effectLst/>
              </a:rPr>
              <a:t>sent by the client</a:t>
            </a:r>
            <a:r>
              <a:rPr lang="en-US" sz="1500" b="1">
                <a:effectLst/>
              </a:rPr>
              <a:t> </a:t>
            </a:r>
            <a:r>
              <a:rPr lang="en-US" sz="1500">
                <a:effectLst/>
              </a:rPr>
              <a:t>to ask the server for data, or inform the server of some event. </a:t>
            </a:r>
          </a:p>
          <a:p>
            <a:r>
              <a:rPr lang="en-US" sz="1500">
                <a:effectLst/>
              </a:rPr>
              <a:t>2.</a:t>
            </a:r>
            <a:r>
              <a:rPr lang="en-US" sz="1500" b="1">
                <a:effectLst/>
              </a:rPr>
              <a:t>Response</a:t>
            </a:r>
            <a:r>
              <a:rPr lang="en-US" sz="1500">
                <a:effectLst/>
              </a:rPr>
              <a:t> - this is </a:t>
            </a:r>
            <a:r>
              <a:rPr lang="en-US" sz="1500" b="1" i="1">
                <a:effectLst/>
              </a:rPr>
              <a:t>sent from the server</a:t>
            </a:r>
            <a:r>
              <a:rPr lang="en-US" sz="1500">
                <a:effectLst/>
              </a:rPr>
              <a:t> back to the client as a form of reply to the client's request. </a:t>
            </a:r>
          </a:p>
          <a:p>
            <a:endParaRPr lang="en-KZ" sz="150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C491BED-4F9C-5BAE-12F8-A8439D477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3110581"/>
            <a:ext cx="10917936" cy="232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6899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0AAA5-D694-5A20-8224-31AB34A24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E36BD6C-2594-F20E-A9E7-C86BC36023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11406"/>
            <a:ext cx="10515600" cy="2779776"/>
          </a:xfrm>
        </p:spPr>
      </p:pic>
    </p:spTree>
    <p:extLst>
      <p:ext uri="{BB962C8B-B14F-4D97-AF65-F5344CB8AC3E}">
        <p14:creationId xmlns:p14="http://schemas.microsoft.com/office/powerpoint/2010/main" val="24167945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16584-BBB8-C12D-95BD-D98366F95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BFACEF2F-41AC-EA69-5334-7E6592CABB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4994" y="1489636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11631121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D63D5-8BA8-A2E5-ED8C-92C392373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5ED420E3-DD7A-7BF4-A1C3-24DD714890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9543" y="1825625"/>
            <a:ext cx="7732913" cy="4351338"/>
          </a:xfrm>
        </p:spPr>
      </p:pic>
    </p:spTree>
    <p:extLst>
      <p:ext uri="{BB962C8B-B14F-4D97-AF65-F5344CB8AC3E}">
        <p14:creationId xmlns:p14="http://schemas.microsoft.com/office/powerpoint/2010/main" val="34317916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B3F17-18A0-C88E-4AFA-164A7A709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B108907-9D0D-CB8F-9F43-F1A73EA8E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9826" y="1825625"/>
            <a:ext cx="7152348" cy="4351338"/>
          </a:xfrm>
        </p:spPr>
      </p:pic>
    </p:spTree>
    <p:extLst>
      <p:ext uri="{BB962C8B-B14F-4D97-AF65-F5344CB8AC3E}">
        <p14:creationId xmlns:p14="http://schemas.microsoft.com/office/powerpoint/2010/main" val="1879259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601ED-85FB-55D4-8B51-DB89C8B8F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570B6B38-AD4C-F68B-B6E1-D702FEB218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2721" y="1825625"/>
            <a:ext cx="6946557" cy="4351338"/>
          </a:xfrm>
        </p:spPr>
      </p:pic>
    </p:spTree>
    <p:extLst>
      <p:ext uri="{BB962C8B-B14F-4D97-AF65-F5344CB8AC3E}">
        <p14:creationId xmlns:p14="http://schemas.microsoft.com/office/powerpoint/2010/main" val="4597473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EE942-9D2D-0A52-B724-7C604B2B7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37E890B3-659C-FD12-DFE1-BD37BBC97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2186" y="1825625"/>
            <a:ext cx="7767627" cy="4351338"/>
          </a:xfrm>
        </p:spPr>
      </p:pic>
    </p:spTree>
    <p:extLst>
      <p:ext uri="{BB962C8B-B14F-4D97-AF65-F5344CB8AC3E}">
        <p14:creationId xmlns:p14="http://schemas.microsoft.com/office/powerpoint/2010/main" val="36746284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7E6B3-1C31-354F-F667-0233951CB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F3D01D4-B8E5-EA39-E0CA-4EF369B734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2674" y="1825625"/>
            <a:ext cx="6346652" cy="4351338"/>
          </a:xfrm>
        </p:spPr>
      </p:pic>
    </p:spTree>
    <p:extLst>
      <p:ext uri="{BB962C8B-B14F-4D97-AF65-F5344CB8AC3E}">
        <p14:creationId xmlns:p14="http://schemas.microsoft.com/office/powerpoint/2010/main" val="39347333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F889D-DAEF-74FA-F9B3-6D11E4E37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5DAF302-E3CB-733D-768F-469293E1C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4080" y="1825625"/>
            <a:ext cx="8403840" cy="4351338"/>
          </a:xfrm>
        </p:spPr>
      </p:pic>
    </p:spTree>
    <p:extLst>
      <p:ext uri="{BB962C8B-B14F-4D97-AF65-F5344CB8AC3E}">
        <p14:creationId xmlns:p14="http://schemas.microsoft.com/office/powerpoint/2010/main" val="26445500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B29FA-1775-22EA-DBA7-2AC56781B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b="1" dirty="0"/>
              <a:t>Codable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EBB58-3188-F3F7-9ADF-BF65414B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Decodable</a:t>
            </a:r>
            <a:r>
              <a:rPr lang="en-US" dirty="0"/>
              <a:t> is a type that can decode itself from an external representation.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Encodable</a:t>
            </a:r>
            <a:r>
              <a:rPr lang="en-US" dirty="0"/>
              <a:t> is a type that can encode itself to an external representation.</a:t>
            </a:r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5561992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079D6-9513-671B-FB81-1D07CD7AB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 project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6C85C-09F2-7E13-CDD8-07E9E0F15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4097258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43C81-599C-4323-7194-B8A8385B2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HTTP Requests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FD315-A204-A1BA-A8D7-50D6307C2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GET</a:t>
            </a:r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POST</a:t>
            </a:r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HEAD</a:t>
            </a:r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PUT</a:t>
            </a:r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PATCH</a:t>
            </a:r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3816649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68049-8B77-9C21-216E-517EE847E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H/w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57108-CFF6-D67A-3E6F-C07C132A8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Взять </a:t>
            </a:r>
            <a:r>
              <a:rPr lang="en-KZ" dirty="0"/>
              <a:t>Open API</a:t>
            </a:r>
          </a:p>
          <a:p>
            <a:r>
              <a:rPr lang="en-KZ" dirty="0"/>
              <a:t>2 </a:t>
            </a:r>
            <a:r>
              <a:rPr lang="ru-RU" dirty="0"/>
              <a:t>странички </a:t>
            </a:r>
          </a:p>
          <a:p>
            <a:r>
              <a:rPr lang="en-US" dirty="0"/>
              <a:t>Get, post, put, delete, download</a:t>
            </a:r>
            <a:br>
              <a:rPr lang="en-US" dirty="0"/>
            </a:br>
            <a:endParaRPr lang="ru-RU" dirty="0"/>
          </a:p>
          <a:p>
            <a:endParaRPr lang="ru-RU" dirty="0"/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647354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E81B-90B4-D7AA-E1E4-50A8F8CAE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ffectLst/>
              </a:rPr>
              <a:t>Uniform Resource Locators (URL)</a:t>
            </a:r>
            <a:endParaRPr lang="en-KZ" dirty="0"/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18EC86E-B822-E455-37A3-3E8E5B99E6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106349"/>
            <a:ext cx="10515600" cy="1789889"/>
          </a:xfrm>
        </p:spPr>
      </p:pic>
    </p:spTree>
    <p:extLst>
      <p:ext uri="{BB962C8B-B14F-4D97-AF65-F5344CB8AC3E}">
        <p14:creationId xmlns:p14="http://schemas.microsoft.com/office/powerpoint/2010/main" val="1170131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BB622-DB97-B94B-57E1-E796B1E1F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HTTP Responses</a:t>
            </a:r>
            <a:endParaRPr lang="en-KZ" dirty="0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8D0AE006-BFC6-4E78-433C-4E383D561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09045"/>
            <a:ext cx="5369873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8155D3-E6F2-96ED-0984-9B1FAA7FD752}"/>
              </a:ext>
            </a:extLst>
          </p:cNvPr>
          <p:cNvSpPr txBox="1"/>
          <p:nvPr/>
        </p:nvSpPr>
        <p:spPr>
          <a:xfrm>
            <a:off x="6093280" y="3278165"/>
            <a:ext cx="497749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200 - OK (All good!)</a:t>
            </a:r>
          </a:p>
          <a:p>
            <a:r>
              <a:rPr lang="en-US" dirty="0"/>
              <a:t>301 - Moved Permanently</a:t>
            </a:r>
          </a:p>
          <a:p>
            <a:r>
              <a:rPr lang="en-US" dirty="0"/>
              <a:t>403 - Forbidden</a:t>
            </a:r>
          </a:p>
          <a:p>
            <a:r>
              <a:rPr lang="en-US" dirty="0"/>
              <a:t>404 - Not Found</a:t>
            </a:r>
          </a:p>
          <a:p>
            <a:r>
              <a:rPr lang="en-US" dirty="0"/>
              <a:t>500 - Internal Server Error</a:t>
            </a:r>
          </a:p>
        </p:txBody>
      </p:sp>
    </p:spTree>
    <p:extLst>
      <p:ext uri="{BB962C8B-B14F-4D97-AF65-F5344CB8AC3E}">
        <p14:creationId xmlns:p14="http://schemas.microsoft.com/office/powerpoint/2010/main" val="442612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E0681-5A96-470D-3B9C-0BA02EC47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193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REST API — 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это способ взаимодействия сайтов и веб-приложений с сервером. Его также называют </a:t>
            </a: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RESTful.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A7D31-7B5C-35A3-7C53-4F8EC60A9A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771"/>
            <a:ext cx="10515600" cy="3107192"/>
          </a:xfrm>
        </p:spPr>
        <p:txBody>
          <a:bodyPr/>
          <a:lstStyle/>
          <a:p>
            <a:pPr algn="l"/>
            <a:r>
              <a:rPr lang="en-US" b="1" i="0" dirty="0">
                <a:solidFill>
                  <a:srgbClr val="181818"/>
                </a:solidFill>
                <a:effectLst/>
                <a:latin typeface="HeliosExtC-bold"/>
              </a:rPr>
              <a:t>API (Application Programming Interface)</a:t>
            </a: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 — 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это код, который позволяет двум приложениям обмениваться данными с сервера. На русском языке его принято называть программным интерфейсом приложения.</a:t>
            </a:r>
          </a:p>
          <a:p>
            <a:pPr algn="l"/>
            <a:r>
              <a:rPr lang="en-US" b="1" i="0" dirty="0">
                <a:solidFill>
                  <a:srgbClr val="181818"/>
                </a:solidFill>
                <a:effectLst/>
                <a:latin typeface="HeliosExtC-bold"/>
              </a:rPr>
              <a:t>REST (Representational State Transfer)</a:t>
            </a: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 — 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это способ создания </a:t>
            </a: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API 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с помощью протокола </a:t>
            </a: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HTTP. 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На русском его называют «передачей состояния представления».</a:t>
            </a:r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732484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61EC-8FA9-009B-2D90-4AB215FDB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Принципы </a:t>
            </a:r>
            <a:r>
              <a:rPr lang="en-US" b="1" i="0" dirty="0">
                <a:solidFill>
                  <a:srgbClr val="181818"/>
                </a:solidFill>
                <a:effectLst/>
                <a:latin typeface="HeliosExtC-bold"/>
              </a:rPr>
              <a:t>REST API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2E30B-D546-B221-B69F-4B32EB678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Отделение клиента от сервера (</a:t>
            </a:r>
            <a:r>
              <a:rPr lang="en-US" dirty="0"/>
              <a:t>Client-Server).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Отсутствие записи состояния клиента (</a:t>
            </a:r>
            <a:r>
              <a:rPr lang="en-US" dirty="0"/>
              <a:t>Stateless).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err="1"/>
              <a:t>Кэшируемость</a:t>
            </a:r>
            <a:r>
              <a:rPr lang="ru-RU" dirty="0"/>
              <a:t> (</a:t>
            </a:r>
            <a:r>
              <a:rPr lang="en-US" dirty="0" err="1"/>
              <a:t>Casheable</a:t>
            </a:r>
            <a:r>
              <a:rPr lang="en-US" dirty="0"/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Предоставление кода по запросу (</a:t>
            </a:r>
            <a:r>
              <a:rPr lang="en-US" dirty="0"/>
              <a:t>Code on Demand).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Единство интерфейса (</a:t>
            </a:r>
            <a:r>
              <a:rPr lang="en-US" dirty="0"/>
              <a:t>Uniform Interface).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err="1"/>
              <a:t>Многоуровневость</a:t>
            </a:r>
            <a:r>
              <a:rPr lang="ru-RU" dirty="0"/>
              <a:t> системы (</a:t>
            </a:r>
            <a:r>
              <a:rPr lang="en-US" dirty="0"/>
              <a:t>Layered System).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Начало от нуля (</a:t>
            </a:r>
            <a:r>
              <a:rPr lang="en-US" dirty="0"/>
              <a:t>Starting with the Null Style). 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blog.skillfactory.ru</a:t>
            </a:r>
            <a:r>
              <a:rPr lang="en-US" dirty="0">
                <a:hlinkClick r:id="rId2"/>
              </a:rPr>
              <a:t>/glossary/rest-</a:t>
            </a:r>
            <a:r>
              <a:rPr lang="en-US" dirty="0" err="1">
                <a:hlinkClick r:id="rId2"/>
              </a:rPr>
              <a:t>api</a:t>
            </a:r>
            <a:r>
              <a:rPr lang="en-US" dirty="0">
                <a:hlinkClick r:id="rId2"/>
              </a:rPr>
              <a:t>/</a:t>
            </a: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3376939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53BD9-6D7F-C366-40D3-5C69B1DB3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i="0" dirty="0">
                <a:solidFill>
                  <a:srgbClr val="181818"/>
                </a:solidFill>
                <a:effectLst/>
                <a:latin typeface="HeliosExtC"/>
              </a:rPr>
            </a:br>
            <a:r>
              <a:rPr lang="ru-RU" b="1" i="0" dirty="0">
                <a:solidFill>
                  <a:srgbClr val="181818"/>
                </a:solidFill>
                <a:effectLst/>
                <a:latin typeface="HeliosExtC"/>
              </a:rPr>
              <a:t>В </a:t>
            </a:r>
            <a:r>
              <a:rPr lang="en-US" b="1" i="0" dirty="0">
                <a:solidFill>
                  <a:srgbClr val="181818"/>
                </a:solidFill>
                <a:effectLst/>
                <a:latin typeface="HeliosExtC"/>
              </a:rPr>
              <a:t>REST API </a:t>
            </a:r>
            <a:r>
              <a:rPr lang="ru-RU" b="1" i="0" dirty="0">
                <a:solidFill>
                  <a:srgbClr val="181818"/>
                </a:solidFill>
                <a:effectLst/>
                <a:latin typeface="HeliosExtC"/>
              </a:rPr>
              <a:t>есть 4 метода </a:t>
            </a:r>
            <a:r>
              <a:rPr lang="en-US" b="1" i="0" dirty="0">
                <a:solidFill>
                  <a:srgbClr val="181818"/>
                </a:solidFill>
                <a:effectLst/>
                <a:latin typeface="HeliosExtC"/>
              </a:rPr>
              <a:t>HTTP, </a:t>
            </a:r>
            <a:r>
              <a:rPr lang="ru-RU" b="1" i="0" dirty="0">
                <a:solidFill>
                  <a:srgbClr val="181818"/>
                </a:solidFill>
                <a:effectLst/>
                <a:latin typeface="HeliosExtC"/>
              </a:rPr>
              <a:t>которые используют для действий с объектами на серверах:</a:t>
            </a:r>
            <a:endParaRPr lang="en-KZ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FB615-8EB2-69F0-D581-2010E1677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407" y="2862489"/>
            <a:ext cx="10515600" cy="3448504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GET (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получение информации о данных или списка объектов)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DELETE (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удаление данных)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POST (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добавление или замена данных)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PUT (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регулярное обновление данных)</a:t>
            </a:r>
          </a:p>
          <a:p>
            <a:pPr algn="l"/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Такие запросы еще называют идентификаторами </a:t>
            </a: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CRUD: create (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создать), </a:t>
            </a: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read (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прочесть), </a:t>
            </a: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update (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обновить) </a:t>
            </a:r>
            <a:r>
              <a:rPr lang="en-US" b="0" i="0" dirty="0">
                <a:solidFill>
                  <a:srgbClr val="181818"/>
                </a:solidFill>
                <a:effectLst/>
                <a:latin typeface="HeliosExtC"/>
              </a:rPr>
              <a:t>delete (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удалить)</a:t>
            </a:r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671330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473</Words>
  <Application>Microsoft Macintosh PowerPoint</Application>
  <PresentationFormat>Widescreen</PresentationFormat>
  <Paragraphs>65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Arial</vt:lpstr>
      <vt:lpstr>Calibri</vt:lpstr>
      <vt:lpstr>Calibri Light</vt:lpstr>
      <vt:lpstr>HeliosExtC</vt:lpstr>
      <vt:lpstr>HeliosExtC-bold</vt:lpstr>
      <vt:lpstr>SF Pro Text</vt:lpstr>
      <vt:lpstr>source-serif-pro</vt:lpstr>
      <vt:lpstr>Office Theme</vt:lpstr>
      <vt:lpstr>Lesson3</vt:lpstr>
      <vt:lpstr>Network </vt:lpstr>
      <vt:lpstr>Communication</vt:lpstr>
      <vt:lpstr>HTTP Requests</vt:lpstr>
      <vt:lpstr>Uniform Resource Locators (URL)</vt:lpstr>
      <vt:lpstr>HTTP Responses</vt:lpstr>
      <vt:lpstr>REST API — это способ взаимодействия сайтов и веб-приложений с сервером. Его также называют RESTful.</vt:lpstr>
      <vt:lpstr>Принципы REST API</vt:lpstr>
      <vt:lpstr> В REST API есть 4 метода HTTP, которые используют для действий с объектами на серверах:</vt:lpstr>
      <vt:lpstr>PowerPoint Presentation</vt:lpstr>
      <vt:lpstr>JSON</vt:lpstr>
      <vt:lpstr>Usage</vt:lpstr>
      <vt:lpstr>Задача создать сетевой слой? Каким образом?</vt:lpstr>
      <vt:lpstr>Variants</vt:lpstr>
      <vt:lpstr>Идеальная сеть(Роман Бусыгин)</vt:lpstr>
      <vt:lpstr>2) Создать протоколы</vt:lpstr>
      <vt:lpstr>3) Создать имплементации</vt:lpstr>
      <vt:lpstr>4) Инжекшн готовоой имплементации</vt:lpstr>
      <vt:lpstr>5) Api client</vt:lpstr>
      <vt:lpstr>Forte API Client</vt:lpstr>
      <vt:lpstr>URL Session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Codable</vt:lpstr>
      <vt:lpstr>Open a project</vt:lpstr>
      <vt:lpstr>H/w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Lesson3</dc:title>
  <dc:creator>Yernur Astanakulov</dc:creator>
  <cp:lastModifiedBy>Yernur Astanakulov</cp:lastModifiedBy>
  <cp:revision>3</cp:revision>
  <dcterms:created xsi:type="dcterms:W3CDTF">2023-04-02T08:22:53Z</dcterms:created>
  <dcterms:modified xsi:type="dcterms:W3CDTF">2023-04-02T11:33:20Z</dcterms:modified>
</cp:coreProperties>
</file>

<file path=docProps/thumbnail.jpeg>
</file>